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47" r:id="rId114"/>
    <p:sldId id="401" r:id="rId115"/>
    <p:sldId id="402" r:id="rId116"/>
    <p:sldId id="403" r:id="rId117"/>
    <p:sldId id="404" r:id="rId118"/>
    <p:sldId id="405" r:id="rId119"/>
    <p:sldId id="406" r:id="rId120"/>
    <p:sldId id="407" r:id="rId121"/>
    <p:sldId id="408" r:id="rId122"/>
    <p:sldId id="448" r:id="rId123"/>
    <p:sldId id="410" r:id="rId124"/>
    <p:sldId id="411" r:id="rId125"/>
    <p:sldId id="412" r:id="rId126"/>
    <p:sldId id="413" r:id="rId127"/>
    <p:sldId id="414" r:id="rId128"/>
    <p:sldId id="415" r:id="rId129"/>
    <p:sldId id="416" r:id="rId130"/>
    <p:sldId id="417" r:id="rId131"/>
    <p:sldId id="418" r:id="rId132"/>
    <p:sldId id="452" r:id="rId133"/>
    <p:sldId id="430" r:id="rId134"/>
    <p:sldId id="433" r:id="rId135"/>
    <p:sldId id="431" r:id="rId136"/>
    <p:sldId id="432" r:id="rId137"/>
    <p:sldId id="450" r:id="rId138"/>
    <p:sldId id="449" r:id="rId139"/>
    <p:sldId id="453" r:id="rId140"/>
    <p:sldId id="419" r:id="rId141"/>
    <p:sldId id="451" r:id="rId142"/>
    <p:sldId id="421" r:id="rId143"/>
    <p:sldId id="422" r:id="rId144"/>
    <p:sldId id="420" r:id="rId145"/>
    <p:sldId id="423" r:id="rId146"/>
    <p:sldId id="425" r:id="rId147"/>
    <p:sldId id="424" r:id="rId148"/>
    <p:sldId id="454" r:id="rId149"/>
    <p:sldId id="426" r:id="rId150"/>
    <p:sldId id="427" r:id="rId151"/>
    <p:sldId id="428" r:id="rId152"/>
    <p:sldId id="429" r:id="rId1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47"/>
            <p14:sldId id="401"/>
            <p14:sldId id="402"/>
            <p14:sldId id="403"/>
            <p14:sldId id="404"/>
            <p14:sldId id="405"/>
            <p14:sldId id="406"/>
            <p14:sldId id="407"/>
            <p14:sldId id="408"/>
          </p14:sldIdLst>
        </p14:section>
        <p14:section name="one-period binomial model" id="{BBB810F6-F78E-486A-AB5E-AC20B8F6E96C}">
          <p14:sldIdLst>
            <p14:sldId id="448"/>
            <p14:sldId id="410"/>
            <p14:sldId id="411"/>
            <p14:sldId id="412"/>
            <p14:sldId id="413"/>
            <p14:sldId id="414"/>
            <p14:sldId id="415"/>
            <p14:sldId id="416"/>
            <p14:sldId id="417"/>
            <p14:sldId id="418"/>
          </p14:sldIdLst>
        </p14:section>
        <p14:section name="arbitrage &amp; replication" id="{BD81A0DB-E982-4B51-97C4-0C92AEA9D73C}">
          <p14:sldIdLst>
            <p14:sldId id="452"/>
            <p14:sldId id="430"/>
            <p14:sldId id="433"/>
            <p14:sldId id="431"/>
            <p14:sldId id="432"/>
            <p14:sldId id="450"/>
            <p14:sldId id="449"/>
          </p14:sldIdLst>
        </p14:section>
        <p14:section name="market and underlying" id="{C2E0CA12-0223-4DFB-A776-6C1D0F1F4FC2}">
          <p14:sldIdLst>
            <p14:sldId id="453"/>
            <p14:sldId id="419"/>
            <p14:sldId id="451"/>
            <p14:sldId id="421"/>
            <p14:sldId id="422"/>
            <p14:sldId id="420"/>
            <p14:sldId id="423"/>
            <p14:sldId id="425"/>
            <p14:sldId id="424"/>
          </p14:sldIdLst>
        </p14:section>
        <p14:section name="benefit,risk,issuer and investor use" id="{3F3B281E-7B0A-4F11-B3D7-AB390E4EAA43}">
          <p14:sldIdLst>
            <p14:sldId id="454"/>
            <p14:sldId id="426"/>
            <p14:sldId id="427"/>
            <p14:sldId id="428"/>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5" autoAdjust="0"/>
    <p:restoredTop sz="94660"/>
  </p:normalViewPr>
  <p:slideViewPr>
    <p:cSldViewPr snapToGrid="0">
      <p:cViewPr varScale="1">
        <p:scale>
          <a:sx n="62" d="100"/>
          <a:sy n="62" d="100"/>
        </p:scale>
        <p:origin x="90"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9/11/2023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2554139030"/>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en-US" dirty="0"/>
                        <a:t>T=0</a:t>
                      </a:r>
                    </a:p>
                  </a:txBody>
                  <a:tcPr/>
                </a:tc>
                <a:tc>
                  <a:txBody>
                    <a:bodyPr/>
                    <a:lstStyle/>
                    <a:p>
                      <a:r>
                        <a:rPr lang="zh-CN" altLang="en-US" dirty="0"/>
                        <a:t>一年后标的资产价格大于</a:t>
                      </a:r>
                      <a:r>
                        <a:rPr lang="en-US" altLang="zh-CN" dirty="0"/>
                        <a:t>90</a:t>
                      </a:r>
                      <a:r>
                        <a:rPr lang="zh-CN" altLang="en-US" dirty="0"/>
                        <a:t>，行权</a:t>
                      </a:r>
                      <a:endParaRPr lang="en-US" dirty="0"/>
                    </a:p>
                  </a:txBody>
                  <a:tcPr/>
                </a:tc>
                <a:tc>
                  <a:txBody>
                    <a:bodyPr/>
                    <a:lstStyle/>
                    <a:p>
                      <a:r>
                        <a:rPr lang="zh-CN" altLang="en-US" dirty="0"/>
                        <a:t>一年后标的资产价格小于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a:t>
                      </a:r>
                      <a:r>
                        <a:rPr lang="en-US" altLang="zh-CN" dirty="0"/>
                        <a:t>-90</a:t>
                      </a:r>
                      <a:r>
                        <a:rPr lang="zh-CN" altLang="en-US" dirty="0"/>
                        <a:t>）</a:t>
                      </a:r>
                      <a:endParaRPr lang="en-US" dirty="0"/>
                    </a:p>
                  </a:txBody>
                  <a:tcPr/>
                </a:tc>
                <a:tc>
                  <a:txBody>
                    <a:bodyPr/>
                    <a:lstStyle/>
                    <a:p>
                      <a:r>
                        <a:rPr lang="zh-CN" altLang="en-US" dirty="0"/>
                        <a:t>以较低的市场价格买入标的资产（</a:t>
                      </a:r>
                      <a:r>
                        <a:rPr lang="en-US" altLang="zh-CN" dirty="0"/>
                        <a:t>-88</a:t>
                      </a:r>
                      <a:r>
                        <a:rPr lang="zh-CN" altLang="en-US" dirty="0"/>
                        <a:t>）</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净流入</a:t>
                      </a:r>
                      <a:r>
                        <a:rPr lang="en-US" altLang="zh-CN" dirty="0"/>
                        <a:t>=0</a:t>
                      </a:r>
                      <a:endParaRPr lang="en-US" dirty="0"/>
                    </a:p>
                  </a:txBody>
                  <a:tcPr/>
                </a:tc>
                <a:tc>
                  <a:txBody>
                    <a:bodyPr/>
                    <a:lstStyle/>
                    <a:p>
                      <a:r>
                        <a:rPr lang="zh-CN" altLang="en-US" dirty="0"/>
                        <a:t>净流入</a:t>
                      </a:r>
                      <a:r>
                        <a:rPr lang="en-US" altLang="zh-CN" dirty="0"/>
                        <a:t>=94.5-90=4.5</a:t>
                      </a:r>
                      <a:endParaRPr lang="en-US" dirty="0"/>
                    </a:p>
                  </a:txBody>
                  <a:tcPr/>
                </a:tc>
                <a:tc>
                  <a:txBody>
                    <a:bodyPr/>
                    <a:lstStyle/>
                    <a:p>
                      <a:r>
                        <a:rPr lang="zh-CN" altLang="en-US" dirty="0"/>
                        <a:t>净流入</a:t>
                      </a:r>
                      <a:r>
                        <a:rPr lang="en-US" altLang="zh-CN" dirty="0"/>
                        <a:t>=94.5-88=6.5</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en-US" altLang="zh-CN" dirty="0"/>
              <a:t>X=90,</a:t>
            </a:r>
            <a:r>
              <a:rPr lang="zh-CN" altLang="en-US" dirty="0"/>
              <a:t>一年月后到期的看涨期权，</a:t>
            </a:r>
            <a:r>
              <a:rPr lang="en-US" altLang="zh-CN" dirty="0"/>
              <a:t>S</a:t>
            </a:r>
            <a:r>
              <a:rPr lang="en-US" altLang="zh-CN" baseline="-25000" dirty="0"/>
              <a:t>0</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a:t>
            </a:r>
            <a:r>
              <a:rPr lang="en-US" altLang="zh-CN" dirty="0"/>
              <a:t>C</a:t>
            </a:r>
            <a:r>
              <a:rPr lang="en-US" altLang="zh-CN" baseline="-25000" dirty="0"/>
              <a:t>0</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solidFill>
                  <a:srgbClr val="FF0000"/>
                </a:solidFill>
              </a:rPr>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993207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a:t>
            </a:r>
            <a:r>
              <a:rPr lang="en-US" sz="2000" dirty="0">
                <a:solidFill>
                  <a:srgbClr val="FF0000"/>
                </a:solidFill>
              </a:rPr>
              <a:t>same underlying </a:t>
            </a:r>
            <a:r>
              <a:rPr lang="en-US" sz="2000" dirty="0"/>
              <a:t>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sz="4800" dirty="0"/>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ltLang="zh-CN" sz="4800" dirty="0"/>
              <a:t>practices</a:t>
            </a:r>
            <a:endParaRPr lang="en-US" sz="4800"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sz="4800" dirty="0"/>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8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solidFill>
                  <a:srgbClr val="FF0000"/>
                </a:solidFill>
              </a:rPr>
              <a:t>One-period binomial model</a:t>
            </a:r>
          </a:p>
          <a:p>
            <a:endParaRPr lang="en-US" dirty="0"/>
          </a:p>
        </p:txBody>
      </p:sp>
    </p:spTree>
    <p:extLst>
      <p:ext uri="{BB962C8B-B14F-4D97-AF65-F5344CB8AC3E}">
        <p14:creationId xmlns:p14="http://schemas.microsoft.com/office/powerpoint/2010/main" val="1643870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dirty="0"/>
              <a:t>One-period binomial model</a:t>
            </a:r>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7640829" y="1435608"/>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0</a:t>
            </a:r>
            <a:r>
              <a:rPr lang="en-US" sz="2800" dirty="0">
                <a:solidFill>
                  <a:srgbClr val="FFFFFF"/>
                </a:solidFill>
              </a:rPr>
              <a:t> &gt;1</a:t>
            </a:r>
          </a:p>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0</a:t>
            </a:r>
            <a:r>
              <a:rPr lang="en-US" sz="28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normAutofit/>
          </a:bodyPr>
          <a:lstStyle/>
          <a:p>
            <a:r>
              <a:rPr lang="en-US" sz="4800" dirty="0"/>
              <a:t>One-period binomial model</a:t>
            </a:r>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not affected by actual (real-world) probabilities of underlying price increases or decreases.</a:t>
                </a:r>
              </a:p>
              <a:p>
                <a:r>
                  <a:rPr lang="en-US" dirty="0"/>
                  <a:t>As we will see in this lesson, only the expected volatility—that is, gross returns </a:t>
                </a:r>
                <a:r>
                  <a:rPr lang="en-US" dirty="0">
                    <a:solidFill>
                      <a:srgbClr val="FF0000"/>
                    </a:solidFill>
                  </a:rPr>
                  <a:t>Ru</a:t>
                </a:r>
                <a:r>
                  <a:rPr lang="en-US" dirty="0"/>
                  <a:t> and </a:t>
                </a:r>
                <a:r>
                  <a:rPr lang="en-US" dirty="0">
                    <a:solidFill>
                      <a:srgbClr val="FF0000"/>
                    </a:solidFill>
                  </a:rPr>
                  <a:t>Rd</a:t>
                </a:r>
                <a:r>
                  <a:rPr lang="en-US" dirty="0"/>
                  <a:t> introduced earlier—and not the expected return 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313" t="-1970" r="-502"/>
                </a:stretch>
              </a:blipFill>
            </p:spPr>
            <p:txBody>
              <a:bodyPr/>
              <a:lstStyle/>
              <a:p>
                <a:r>
                  <a:rPr 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normAutofit/>
          </a:bodyPr>
          <a:lstStyle/>
          <a:p>
            <a:pPr>
              <a:buFont typeface="Wingdings" panose="05000000000000000000" pitchFamily="2" charset="2"/>
              <a:buChar char="Ø"/>
            </a:pPr>
            <a:r>
              <a:rPr lang="en-US" sz="3200" dirty="0">
                <a:solidFill>
                  <a:srgbClr val="FF0000"/>
                </a:solidFill>
              </a:rPr>
              <a:t>Arbitrage and replication</a:t>
            </a:r>
          </a:p>
          <a:p>
            <a:pPr>
              <a:buFont typeface="Wingdings" panose="05000000000000000000" pitchFamily="2" charset="2"/>
              <a:buChar char="Ø"/>
            </a:pPr>
            <a:r>
              <a:rPr lang="en-US" sz="3200" dirty="0"/>
              <a:t>Derivatives market and underlying asset</a:t>
            </a:r>
          </a:p>
          <a:p>
            <a:pPr>
              <a:buFont typeface="Wingdings" panose="05000000000000000000" pitchFamily="2" charset="2"/>
              <a:buChar char="Ø"/>
            </a:pPr>
            <a:r>
              <a:rPr lang="en-US" sz="3200" dirty="0"/>
              <a:t>Derivatives benefit, risk, and issuer and investor uses</a:t>
            </a:r>
          </a:p>
          <a:p>
            <a:pPr>
              <a:buFont typeface="Wingdings" panose="05000000000000000000" pitchFamily="2" charset="2"/>
              <a:buChar char="Ø"/>
            </a:pPr>
            <a:endParaRPr lang="en-US" sz="3200" dirty="0"/>
          </a:p>
          <a:p>
            <a:endParaRPr lang="en-US" sz="3200" dirty="0"/>
          </a:p>
        </p:txBody>
      </p:sp>
    </p:spTree>
    <p:extLst>
      <p:ext uri="{BB962C8B-B14F-4D97-AF65-F5344CB8AC3E}">
        <p14:creationId xmlns:p14="http://schemas.microsoft.com/office/powerpoint/2010/main" val="12365857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a:t>
            </a:r>
            <a:r>
              <a:rPr lang="en-US" dirty="0"/>
              <a:t>or </a:t>
            </a:r>
            <a:r>
              <a:rPr lang="en-US" dirty="0">
                <a:solidFill>
                  <a:srgbClr val="FF0000"/>
                </a:solidFill>
              </a:rPr>
              <a:t>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a:t>
            </a:r>
            <a:r>
              <a:rPr lang="en-US" dirty="0">
                <a:solidFill>
                  <a:srgbClr val="FF0000"/>
                </a:solidFill>
              </a:rPr>
              <a:t>Trade Replication</a:t>
            </a:r>
            <a:r>
              <a:rPr lang="en-US" dirty="0"/>
              <a:t>: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5F35-A7E4-4EF8-A385-D499AD1B3A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2513323-51BB-4648-9B7A-8CF3DECDC2B5}"/>
              </a:ext>
            </a:extLst>
          </p:cNvPr>
          <p:cNvSpPr>
            <a:spLocks noGrp="1"/>
          </p:cNvSpPr>
          <p:nvPr>
            <p:ph idx="1"/>
          </p:nvPr>
        </p:nvSpPr>
        <p:spPr/>
        <p:txBody>
          <a:bodyPr/>
          <a:lstStyle/>
          <a:p>
            <a:r>
              <a:rPr lang="en-US" dirty="0"/>
              <a:t>Here we change the assumption about today’s spot gold price (</a:t>
            </a:r>
            <a:r>
              <a:rPr lang="en-US" i="1" dirty="0"/>
              <a:t>S</a:t>
            </a:r>
            <a:r>
              <a:rPr lang="en-US" dirty="0"/>
              <a:t>0). Specifically, the spot gold price has risen to USD1,783.28 (= USD1,792.13(1.02)</a:t>
            </a:r>
            <a:r>
              <a:rPr lang="en-US" baseline="30000" dirty="0"/>
              <a:t>–0.25</a:t>
            </a:r>
            <a:r>
              <a:rPr lang="en-US" dirty="0"/>
              <a:t>) to eliminate the earlier arbitrage opportunity when the spot price was USD1,770. Assume again that the risk-free interest rate (</a:t>
            </a:r>
            <a:r>
              <a:rPr lang="en-US" i="1" dirty="0"/>
              <a:t>r</a:t>
            </a:r>
            <a:r>
              <a:rPr lang="en-US" dirty="0"/>
              <a:t>) is 2% and gold can be stored at no cost.</a:t>
            </a:r>
          </a:p>
          <a:p>
            <a:r>
              <a:rPr lang="en-US" b="1" dirty="0"/>
              <a:t>1. </a:t>
            </a:r>
            <a:r>
              <a:rPr lang="en-US" dirty="0"/>
              <a:t>Long forward commitment (agree to buy at </a:t>
            </a:r>
            <a:r>
              <a:rPr lang="en-US" i="1" dirty="0"/>
              <a:t>F</a:t>
            </a:r>
            <a:r>
              <a:rPr lang="en-US" baseline="-25000" dirty="0"/>
              <a:t>0</a:t>
            </a:r>
            <a:r>
              <a:rPr lang="en-US" dirty="0"/>
              <a:t>(</a:t>
            </a:r>
            <a:r>
              <a:rPr lang="en-US" i="1" dirty="0"/>
              <a:t>T</a:t>
            </a:r>
            <a:r>
              <a:rPr lang="en-US" dirty="0"/>
              <a:t>) at </a:t>
            </a:r>
            <a:r>
              <a:rPr lang="en-US" i="1" dirty="0"/>
              <a:t>t </a:t>
            </a:r>
            <a:r>
              <a:rPr lang="en-US" dirty="0"/>
              <a:t>= </a:t>
            </a:r>
            <a:r>
              <a:rPr lang="en-US" i="1" dirty="0"/>
              <a:t>T</a:t>
            </a:r>
            <a:r>
              <a:rPr lang="en-US" dirty="0"/>
              <a:t>)</a:t>
            </a:r>
          </a:p>
          <a:p>
            <a:r>
              <a:rPr lang="en-US" b="1" dirty="0"/>
              <a:t>2. </a:t>
            </a:r>
            <a:r>
              <a:rPr lang="en-US" dirty="0"/>
              <a:t>Borrow and purchase (borrow </a:t>
            </a:r>
            <a:r>
              <a:rPr lang="en-US" i="1" dirty="0"/>
              <a:t>S</a:t>
            </a:r>
            <a:r>
              <a:rPr lang="en-US" baseline="-25000" dirty="0"/>
              <a:t>0</a:t>
            </a:r>
            <a:r>
              <a:rPr lang="en-US" dirty="0"/>
              <a:t> and buy asset at </a:t>
            </a:r>
            <a:r>
              <a:rPr lang="en-US" i="1" dirty="0"/>
              <a:t>S</a:t>
            </a:r>
            <a:r>
              <a:rPr lang="en-US" baseline="-25000" dirty="0"/>
              <a:t>0</a:t>
            </a:r>
            <a:r>
              <a:rPr lang="en-US" dirty="0"/>
              <a:t> at </a:t>
            </a:r>
            <a:r>
              <a:rPr lang="en-US" i="1" dirty="0"/>
              <a:t>t </a:t>
            </a:r>
            <a:r>
              <a:rPr lang="en-US" dirty="0"/>
              <a:t>= 0):</a:t>
            </a:r>
          </a:p>
          <a:p>
            <a:endParaRPr lang="en-US" dirty="0"/>
          </a:p>
        </p:txBody>
      </p:sp>
    </p:spTree>
    <p:extLst>
      <p:ext uri="{BB962C8B-B14F-4D97-AF65-F5344CB8AC3E}">
        <p14:creationId xmlns:p14="http://schemas.microsoft.com/office/powerpoint/2010/main" val="39642044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8D2A-31B4-4366-B8F8-585A98AB60E7}"/>
              </a:ext>
            </a:extLst>
          </p:cNvPr>
          <p:cNvSpPr>
            <a:spLocks noGrp="1"/>
          </p:cNvSpPr>
          <p:nvPr>
            <p:ph type="title"/>
          </p:nvPr>
        </p:nvSpPr>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D5426EC3-856C-4835-8DF0-9229ADB3EFB2}"/>
              </a:ext>
            </a:extLst>
          </p:cNvPr>
          <p:cNvSpPr>
            <a:spLocks noGrp="1"/>
          </p:cNvSpPr>
          <p:nvPr>
            <p:ph idx="1"/>
          </p:nvPr>
        </p:nvSpPr>
        <p:spPr/>
        <p:txBody>
          <a:bodyPr/>
          <a:lstStyle/>
          <a:p>
            <a:r>
              <a:rPr lang="en-US" dirty="0" err="1"/>
              <a:t>Procam</a:t>
            </a:r>
            <a:r>
              <a:rPr lang="en-US" dirty="0"/>
              <a:t> Investments buys 100 ounces of gold at today’s spot price (</a:t>
            </a:r>
            <a:r>
              <a:rPr lang="en-US" i="1" dirty="0"/>
              <a:t>S</a:t>
            </a:r>
            <a:r>
              <a:rPr lang="en-US" dirty="0"/>
              <a:t>0) of</a:t>
            </a:r>
          </a:p>
          <a:p>
            <a:r>
              <a:rPr lang="en-US" dirty="0"/>
              <a:t>USD1,783.28 and simultaneously enters a forward commitment to sell gold at</a:t>
            </a:r>
          </a:p>
          <a:p>
            <a:r>
              <a:rPr lang="en-US" dirty="0"/>
              <a:t>the forward price, </a:t>
            </a:r>
            <a:r>
              <a:rPr lang="en-US" i="1" dirty="0"/>
              <a:t>F</a:t>
            </a:r>
            <a:r>
              <a:rPr lang="en-US" dirty="0"/>
              <a:t>0(</a:t>
            </a:r>
            <a:r>
              <a:rPr lang="en-US" i="1" dirty="0"/>
              <a:t>T</a:t>
            </a:r>
            <a:r>
              <a:rPr lang="en-US" dirty="0"/>
              <a:t>), of USD1,792.13. Again, we assume that gold can be</a:t>
            </a:r>
          </a:p>
          <a:p>
            <a:r>
              <a:rPr lang="en-US" dirty="0"/>
              <a:t>stored at no cost, and here we solve for </a:t>
            </a:r>
            <a:r>
              <a:rPr lang="en-US" dirty="0" err="1"/>
              <a:t>Procam’s</a:t>
            </a:r>
            <a:r>
              <a:rPr lang="en-US" dirty="0"/>
              <a:t> rate of return.</a:t>
            </a:r>
          </a:p>
          <a:p>
            <a:endParaRPr lang="en-US" dirty="0"/>
          </a:p>
        </p:txBody>
      </p:sp>
    </p:spTree>
    <p:extLst>
      <p:ext uri="{BB962C8B-B14F-4D97-AF65-F5344CB8AC3E}">
        <p14:creationId xmlns:p14="http://schemas.microsoft.com/office/powerpoint/2010/main" val="3833911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3200" dirty="0"/>
              <a:t>Arbitrage and replication</a:t>
            </a:r>
          </a:p>
          <a:p>
            <a:pPr>
              <a:buFont typeface="Wingdings" panose="05000000000000000000" pitchFamily="2" charset="2"/>
              <a:buChar char="Ø"/>
            </a:pPr>
            <a:r>
              <a:rPr lang="en-US" sz="3200" dirty="0">
                <a:solidFill>
                  <a:srgbClr val="FF0000"/>
                </a:solidFill>
              </a:rPr>
              <a:t>Derivatives market and underlying asset</a:t>
            </a:r>
          </a:p>
          <a:p>
            <a:pPr>
              <a:buFont typeface="Wingdings" panose="05000000000000000000" pitchFamily="2" charset="2"/>
              <a:buChar char="Ø"/>
            </a:pPr>
            <a:r>
              <a:rPr lang="en-US" sz="3200" dirty="0"/>
              <a:t>Derivatives benefit, risk, and issuer and investor uses</a:t>
            </a:r>
          </a:p>
          <a:p>
            <a:pPr>
              <a:buFont typeface="Wingdings" panose="05000000000000000000" pitchFamily="2" charset="2"/>
              <a:buChar char="Ø"/>
            </a:pPr>
            <a:endParaRPr lang="en-US" sz="2800" dirty="0"/>
          </a:p>
          <a:p>
            <a:endParaRPr lang="en-US" dirty="0"/>
          </a:p>
        </p:txBody>
      </p:sp>
    </p:spTree>
    <p:extLst>
      <p:ext uri="{BB962C8B-B14F-4D97-AF65-F5344CB8AC3E}">
        <p14:creationId xmlns:p14="http://schemas.microsoft.com/office/powerpoint/2010/main" val="241185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sz="4400" dirty="0"/>
              <a:t>Derivatives market</a:t>
            </a:r>
            <a:r>
              <a:rPr lang="en-US" altLang="zh-CN" sz="4400" dirty="0"/>
              <a:t>s</a:t>
            </a:r>
            <a:endParaRPr lang="en-US" sz="4400" dirty="0"/>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t>A derivative is a financial instrument that derives its value from the performance of an underlying asset. </a:t>
            </a:r>
          </a:p>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5F10-6638-4BD5-B3F0-8231C20251F0}"/>
              </a:ext>
            </a:extLst>
          </p:cNvPr>
          <p:cNvSpPr>
            <a:spLocks noGrp="1"/>
          </p:cNvSpPr>
          <p:nvPr>
            <p:ph type="title"/>
          </p:nvPr>
        </p:nvSpPr>
        <p:spPr/>
        <p:txBody>
          <a:bodyPr/>
          <a:lstStyle/>
          <a:p>
            <a:r>
              <a:rPr lang="en-US" dirty="0"/>
              <a:t>Derivative markets</a:t>
            </a:r>
          </a:p>
        </p:txBody>
      </p:sp>
      <p:pic>
        <p:nvPicPr>
          <p:cNvPr id="7" name="Content Placeholder 6">
            <a:extLst>
              <a:ext uri="{FF2B5EF4-FFF2-40B4-BE49-F238E27FC236}">
                <a16:creationId xmlns:a16="http://schemas.microsoft.com/office/drawing/2014/main" id="{3F5FFEA9-8999-499A-9BE7-D626862FD6D1}"/>
              </a:ext>
            </a:extLst>
          </p:cNvPr>
          <p:cNvPicPr>
            <a:picLocks noGrp="1" noChangeAspect="1"/>
          </p:cNvPicPr>
          <p:nvPr>
            <p:ph idx="1"/>
          </p:nvPr>
        </p:nvPicPr>
        <p:blipFill>
          <a:blip r:embed="rId2"/>
          <a:stretch>
            <a:fillRect/>
          </a:stretch>
        </p:blipFill>
        <p:spPr>
          <a:xfrm>
            <a:off x="978789" y="2919438"/>
            <a:ext cx="4905375" cy="2486025"/>
          </a:xfrm>
        </p:spPr>
      </p:pic>
      <p:pic>
        <p:nvPicPr>
          <p:cNvPr id="9" name="Picture 8">
            <a:extLst>
              <a:ext uri="{FF2B5EF4-FFF2-40B4-BE49-F238E27FC236}">
                <a16:creationId xmlns:a16="http://schemas.microsoft.com/office/drawing/2014/main" id="{8D054027-3373-4062-A04F-4732AF1EF65E}"/>
              </a:ext>
            </a:extLst>
          </p:cNvPr>
          <p:cNvPicPr>
            <a:picLocks noChangeAspect="1"/>
          </p:cNvPicPr>
          <p:nvPr/>
        </p:nvPicPr>
        <p:blipFill>
          <a:blip r:embed="rId3"/>
          <a:stretch>
            <a:fillRect/>
          </a:stretch>
        </p:blipFill>
        <p:spPr>
          <a:xfrm>
            <a:off x="6212900" y="2919438"/>
            <a:ext cx="4886325" cy="2628900"/>
          </a:xfrm>
          <a:prstGeom prst="rect">
            <a:avLst/>
          </a:prstGeom>
        </p:spPr>
      </p:pic>
      <p:sp>
        <p:nvSpPr>
          <p:cNvPr id="10" name="TextBox 9">
            <a:extLst>
              <a:ext uri="{FF2B5EF4-FFF2-40B4-BE49-F238E27FC236}">
                <a16:creationId xmlns:a16="http://schemas.microsoft.com/office/drawing/2014/main" id="{EC825338-B0CE-403E-BE18-F9E755FBEEF9}"/>
              </a:ext>
            </a:extLst>
          </p:cNvPr>
          <p:cNvSpPr txBox="1"/>
          <p:nvPr/>
        </p:nvSpPr>
        <p:spPr>
          <a:xfrm>
            <a:off x="978789" y="2084832"/>
            <a:ext cx="4905375" cy="461665"/>
          </a:xfrm>
          <a:prstGeom prst="rect">
            <a:avLst/>
          </a:prstGeom>
          <a:noFill/>
        </p:spPr>
        <p:txBody>
          <a:bodyPr wrap="square" rtlCol="0">
            <a:spAutoFit/>
          </a:bodyPr>
          <a:lstStyle/>
          <a:p>
            <a:r>
              <a:rPr lang="en-US" sz="2400" dirty="0"/>
              <a:t>OTC derivative markets</a:t>
            </a:r>
          </a:p>
        </p:txBody>
      </p:sp>
      <p:sp>
        <p:nvSpPr>
          <p:cNvPr id="11" name="TextBox 10">
            <a:extLst>
              <a:ext uri="{FF2B5EF4-FFF2-40B4-BE49-F238E27FC236}">
                <a16:creationId xmlns:a16="http://schemas.microsoft.com/office/drawing/2014/main" id="{68F3908A-978F-47AA-9098-3BD71B311057}"/>
              </a:ext>
            </a:extLst>
          </p:cNvPr>
          <p:cNvSpPr txBox="1"/>
          <p:nvPr/>
        </p:nvSpPr>
        <p:spPr>
          <a:xfrm>
            <a:off x="6096000" y="2084832"/>
            <a:ext cx="4886325" cy="461665"/>
          </a:xfrm>
          <a:prstGeom prst="rect">
            <a:avLst/>
          </a:prstGeom>
          <a:noFill/>
        </p:spPr>
        <p:txBody>
          <a:bodyPr wrap="square" rtlCol="0">
            <a:spAutoFit/>
          </a:bodyPr>
          <a:lstStyle/>
          <a:p>
            <a:r>
              <a:rPr lang="en-US" sz="2400" dirty="0"/>
              <a:t>Exchange treaded derivative market</a:t>
            </a:r>
          </a:p>
        </p:txBody>
      </p:sp>
    </p:spTree>
    <p:extLst>
      <p:ext uri="{BB962C8B-B14F-4D97-AF65-F5344CB8AC3E}">
        <p14:creationId xmlns:p14="http://schemas.microsoft.com/office/powerpoint/2010/main" val="2146766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3200" dirty="0"/>
              <a:t>Arbitrage and replication</a:t>
            </a:r>
          </a:p>
          <a:p>
            <a:pPr>
              <a:buFont typeface="Wingdings" panose="05000000000000000000" pitchFamily="2" charset="2"/>
              <a:buChar char="Ø"/>
            </a:pPr>
            <a:r>
              <a:rPr lang="en-US" sz="3200" dirty="0"/>
              <a:t>Derivatives market and underlying asset</a:t>
            </a:r>
          </a:p>
          <a:p>
            <a:pPr>
              <a:buFont typeface="Wingdings" panose="05000000000000000000" pitchFamily="2" charset="2"/>
              <a:buChar char="Ø"/>
            </a:pPr>
            <a:r>
              <a:rPr lang="en-US" sz="3200" dirty="0">
                <a:solidFill>
                  <a:srgbClr val="FF0000"/>
                </a:solidFill>
              </a:rPr>
              <a:t>Derivatives benefit, risk, and issuer and investor uses</a:t>
            </a:r>
          </a:p>
          <a:p>
            <a:pPr>
              <a:buFont typeface="Wingdings" panose="05000000000000000000" pitchFamily="2" charset="2"/>
              <a:buChar char="Ø"/>
            </a:pPr>
            <a:endParaRPr lang="en-US" sz="2800" dirty="0"/>
          </a:p>
          <a:p>
            <a:endParaRPr lang="en-US" dirty="0"/>
          </a:p>
        </p:txBody>
      </p:sp>
    </p:spTree>
    <p:extLst>
      <p:ext uri="{BB962C8B-B14F-4D97-AF65-F5344CB8AC3E}">
        <p14:creationId xmlns:p14="http://schemas.microsoft.com/office/powerpoint/2010/main" val="36053715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a:t>
            </a:r>
            <a:r>
              <a:rPr lang="en-US" sz="1900" dirty="0">
                <a:solidFill>
                  <a:srgbClr val="FF0000"/>
                </a:solidFill>
              </a:rPr>
              <a:t>marked to market </a:t>
            </a:r>
            <a:r>
              <a:rPr lang="en-US" sz="1900" dirty="0"/>
              <a:t>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21243</TotalTime>
  <Words>12880</Words>
  <Application>Microsoft Office PowerPoint</Application>
  <PresentationFormat>宽屏</PresentationFormat>
  <Paragraphs>1194</Paragraphs>
  <Slides>152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152</vt:i4>
      </vt:variant>
    </vt:vector>
  </HeadingPairs>
  <TitlesOfParts>
    <vt:vector size="161"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Pricing and valuation of derivatives</vt:lpstr>
      <vt:lpstr>Put-call parity</vt:lpstr>
      <vt:lpstr>Put-call parity</vt:lpstr>
      <vt:lpstr>practices</vt:lpstr>
      <vt:lpstr>Put-call parity</vt:lpstr>
      <vt:lpstr>PUT–CALL FORWARD PARITY</vt:lpstr>
      <vt:lpstr>PUT–CALL FORWARD PARITY</vt:lpstr>
      <vt:lpstr>Put-call parity applications: firm value</vt:lpstr>
      <vt:lpstr>Put-call parity applications: firm value</vt:lpstr>
      <vt:lpstr>Pricing and valuation of derivatives</vt:lpstr>
      <vt:lpstr>One-period binomial model</vt:lpstr>
      <vt:lpstr>One-period binomial model</vt:lpstr>
      <vt:lpstr>no-arbitrage pricing</vt:lpstr>
      <vt:lpstr>no-arbitrage pricing</vt:lpstr>
      <vt:lpstr>RISK NEUTRAl pricing</vt:lpstr>
      <vt:lpstr>RISK NEUTRAl pricing</vt:lpstr>
      <vt:lpstr>practices</vt:lpstr>
      <vt:lpstr>Practices</vt:lpstr>
      <vt:lpstr>practices</vt:lpstr>
      <vt:lpstr>derivatives</vt:lpstr>
      <vt:lpstr>arbitrage</vt:lpstr>
      <vt:lpstr>example</vt:lpstr>
      <vt:lpstr>example</vt:lpstr>
      <vt:lpstr>replication</vt:lpstr>
      <vt:lpstr>EXAMPLE</vt:lpstr>
      <vt:lpstr>example</vt:lpstr>
      <vt:lpstr>derivatives</vt:lpstr>
      <vt:lpstr>Derivatives markets</vt:lpstr>
      <vt:lpstr>Derivative markets</vt:lpstr>
      <vt:lpstr>Derivative markets</vt:lpstr>
      <vt:lpstr>Derivative markets</vt:lpstr>
      <vt:lpstr>Derivative underlying</vt:lpstr>
      <vt:lpstr>practices</vt:lpstr>
      <vt:lpstr>practices</vt:lpstr>
      <vt:lpstr>practices</vt:lpstr>
      <vt:lpstr>derivatives</vt:lpstr>
      <vt:lpstr>Derivative benefits</vt:lpstr>
      <vt:lpstr>Derivative risks</vt:lpstr>
      <vt:lpstr>Issuer use of derivatives</vt:lpstr>
      <vt:lpstr>Investor use of derivatives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168</cp:revision>
  <dcterms:created xsi:type="dcterms:W3CDTF">2022-09-20T13:38:21Z</dcterms:created>
  <dcterms:modified xsi:type="dcterms:W3CDTF">2023-09-11T06:30:47Z</dcterms:modified>
</cp:coreProperties>
</file>